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27"/>
  </p:notesMasterIdLst>
  <p:sldIdLst>
    <p:sldId id="317" r:id="rId2"/>
    <p:sldId id="318" r:id="rId3"/>
    <p:sldId id="322" r:id="rId4"/>
    <p:sldId id="323" r:id="rId5"/>
    <p:sldId id="320" r:id="rId6"/>
    <p:sldId id="321" r:id="rId7"/>
    <p:sldId id="275" r:id="rId8"/>
    <p:sldId id="274" r:id="rId9"/>
    <p:sldId id="276" r:id="rId10"/>
    <p:sldId id="326" r:id="rId11"/>
    <p:sldId id="279" r:id="rId12"/>
    <p:sldId id="278" r:id="rId13"/>
    <p:sldId id="327" r:id="rId14"/>
    <p:sldId id="328" r:id="rId15"/>
    <p:sldId id="288" r:id="rId16"/>
    <p:sldId id="329" r:id="rId17"/>
    <p:sldId id="324" r:id="rId18"/>
    <p:sldId id="305" r:id="rId19"/>
    <p:sldId id="325" r:id="rId20"/>
    <p:sldId id="330" r:id="rId21"/>
    <p:sldId id="311" r:id="rId22"/>
    <p:sldId id="314" r:id="rId23"/>
    <p:sldId id="315" r:id="rId24"/>
    <p:sldId id="316" r:id="rId25"/>
    <p:sldId id="331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008000"/>
    <a:srgbClr val="FF33CC"/>
    <a:srgbClr val="333300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8" d="100"/>
          <a:sy n="58" d="100"/>
        </p:scale>
        <p:origin x="-1680" y="-3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680D6F-C29C-44C7-A50E-560AD0634EE5}" type="datetimeFigureOut">
              <a:rPr lang="en-US" smtClean="0"/>
              <a:t>8/9/2016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2C0D94-85F3-4DA7-A838-16E3339E3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997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ভিডিও</a:t>
            </a:r>
            <a:r>
              <a:rPr lang="bn-BD" baseline="0" dirty="0" smtClean="0"/>
              <a:t> প্রদর্শনের মাধ্যমে পাঠ ঘোষণা করা হবে।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2C0D94-85F3-4DA7-A838-16E3339E3F0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6012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কম্পিউটারের</a:t>
            </a:r>
            <a:r>
              <a:rPr lang="bn-BD" baseline="0" dirty="0" smtClean="0"/>
              <a:t> ক্রমধারা বর্ণনা দিতে পারবে।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2C0D94-85F3-4DA7-A838-16E3339E3F0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5803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বর্তমানে</a:t>
            </a:r>
            <a:r>
              <a:rPr lang="bn-BD" baseline="0" dirty="0" smtClean="0"/>
              <a:t> মোবাইলের বাজার সম্পর্কে ধারণা দিতে হবে।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2C0D94-85F3-4DA7-A838-16E3339E3F0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2879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দেশের বর্তমান</a:t>
            </a:r>
            <a:r>
              <a:rPr lang="bn-BD" baseline="0" dirty="0" smtClean="0"/>
              <a:t> প্রযুক্তি ব্যবহারের সম্পর্কে ধারণা দিতে হবে।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2C0D94-85F3-4DA7-A838-16E3339E3F0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1787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ইন্টারনেট</a:t>
            </a:r>
            <a:r>
              <a:rPr lang="bn-BD" baseline="0" dirty="0" smtClean="0"/>
              <a:t> সংযোগ সম্পর্কে বর্ণনা দিতে হবে।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2C0D94-85F3-4DA7-A838-16E3339E3F0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7710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মোবাইল</a:t>
            </a:r>
            <a:r>
              <a:rPr lang="bn-BD" baseline="0" dirty="0" smtClean="0"/>
              <a:t> টাওয়ার সম্পর্কে ধারণা দিতে হবে।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2C0D94-85F3-4DA7-A838-16E3339E3F0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7628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বিনোদনের বিষয়গুলি</a:t>
            </a:r>
            <a:r>
              <a:rPr lang="bn-BD" baseline="0" dirty="0" smtClean="0"/>
              <a:t> সম্পর্কে বলতে হবে।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2C0D94-85F3-4DA7-A838-16E3339E3F0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6250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বাস্তব জীবনে খেলাধুলা</a:t>
            </a:r>
            <a:r>
              <a:rPr lang="bn-BD" baseline="0" dirty="0" smtClean="0"/>
              <a:t> ও বিনোদন সম্পর্কে বলতে হবে।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2C0D94-85F3-4DA7-A838-16E3339E3F0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894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19CFD5B-3570-4153-8235-1457CBD0446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3053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AD438C7-69C1-4EDE-9419-8FC5D87DFEAC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1625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8C82F3-A9C8-4983-8F1E-A6C0CA808991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1071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CDDB718-6C8E-448E-9B88-ABC6A3348115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5052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82999A-1BE6-429E-AC0B-F2566AE3DC26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231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A81F2A-BF18-4C14-BAD1-A35CE4C552BA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0438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016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593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30FDDC8-9408-4883-B3E7-19D610AD4464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3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D70AE14-7463-48DD-ACA7-DC91B927197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96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7EF248D-E451-4F13-83C6-AE5FE7E00ED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7912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976838-08B5-4314-AF2F-9379A4381A28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2041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ackground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5" y="1"/>
            <a:ext cx="9100457" cy="6879771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152400" y="152400"/>
            <a:ext cx="8839200" cy="65532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19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E:\MOTIAR\Flower\pink_corner4.gif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100" y="5132855"/>
            <a:ext cx="1866900" cy="1743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E:\MOTIAR\Flower\pink_corner4.gif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26894" y="26952"/>
            <a:ext cx="1866900" cy="1743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E:\MOTIAR\Flower\pink_corner4.gif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277100" y="61913"/>
            <a:ext cx="1866900" cy="1743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E:\MOTIAR\Flower\pink_corner4.gif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88807" y="5053013"/>
            <a:ext cx="1866900" cy="1743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6728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7" Type="http://schemas.openxmlformats.org/officeDocument/2006/relationships/image" Target="../media/image26.gif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gif"/><Relationship Id="rId4" Type="http://schemas.openxmlformats.org/officeDocument/2006/relationships/image" Target="../media/image23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gif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7" Type="http://schemas.openxmlformats.org/officeDocument/2006/relationships/image" Target="../media/image45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44.gif"/><Relationship Id="rId4" Type="http://schemas.openxmlformats.org/officeDocument/2006/relationships/image" Target="../media/image4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gif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gi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2935867"/>
            <a:ext cx="7307705" cy="30469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পাঠটি শ্রেণিকক্ষে উপস্থাপনের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প্রয়োজনীয়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পরামর্শ ও দিক-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নির্দেশনা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Slide Note 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 দেয়া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উপস্থাপনের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পূর্বে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সম্মানিত শিক্ষকগণ 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'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স্লাইড-নোটগুলো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'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দেখে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নি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বেন এবং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F</a:t>
            </a:r>
            <a:r>
              <a:rPr lang="en-US" sz="3200" dirty="0" smtClean="0"/>
              <a:t>5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চেপে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পাঠটি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উপস্থাপন শুরু করতে পারেন।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পাশাপাশি আপনার নিজস্ব চিন্তা-চেতনা কনটেন্টকে আরো বেশী ফলপ্রসু করবে আশা করি</a:t>
            </a:r>
            <a:r>
              <a:rPr lang="bn-BD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...</a:t>
            </a:r>
            <a:endParaRPr lang="en-US" sz="32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14401" y="838200"/>
            <a:ext cx="7307705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এই স্লাইডটি সম্মানিত শিক্ষকবৃন্দের জন্য।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তাই স্লাইডটি হাইড অবস্থায় আছে।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9825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609600"/>
            <a:ext cx="64008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 descr="E:\MOTIAR\Motiar D. Content\Class Viii\Picture\পাঠ ৪৬ দৈন্ন্দিন সমস্যা\child-using-computer-clipart-i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971800"/>
            <a:ext cx="64008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5988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10"/>
          <p:cNvSpPr txBox="1">
            <a:spLocks/>
          </p:cNvSpPr>
          <p:nvPr/>
        </p:nvSpPr>
        <p:spPr>
          <a:xfrm>
            <a:off x="1115518" y="1066800"/>
            <a:ext cx="3227882" cy="3961150"/>
          </a:xfrm>
          <a:prstGeom prst="rect">
            <a:avLst/>
          </a:prstGeom>
          <a:ln w="66675">
            <a:solidFill>
              <a:schemeClr val="tx1"/>
            </a:solidFill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Font typeface="Arial" pitchFamily="34" charset="0"/>
              <a:buNone/>
            </a:pPr>
            <a:r>
              <a:rPr lang="bn-BD" sz="3600" u="sng" dirty="0" smtClean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600" u="sng" dirty="0">
              <a:solidFill>
                <a:srgbClr val="0052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Content Placeholder 12"/>
          <p:cNvSpPr txBox="1">
            <a:spLocks/>
          </p:cNvSpPr>
          <p:nvPr/>
        </p:nvSpPr>
        <p:spPr>
          <a:xfrm>
            <a:off x="4544288" y="1066800"/>
            <a:ext cx="3325978" cy="3943933"/>
          </a:xfrm>
          <a:prstGeom prst="rect">
            <a:avLst/>
          </a:prstGeom>
          <a:ln w="66675">
            <a:solidFill>
              <a:schemeClr val="tx1"/>
            </a:solidFill>
          </a:ln>
        </p:spPr>
        <p:txBody>
          <a:bodyPr/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kumimoji="0" lang="bn-BD" sz="3600" b="1" i="0" strike="noStrike" kern="1200" normalizeH="0" baseline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10000"/>
                  </a:schemeClr>
                </a:solidFill>
                <a:uLnTx/>
                <a:uFillTx/>
                <a:latin typeface="NikoshBAN" pitchFamily="2" charset="0"/>
                <a:cs typeface="NikoshBAN" pitchFamily="2" charset="0"/>
              </a:rPr>
              <a:t>পাঠ </a:t>
            </a:r>
            <a:r>
              <a:rPr lang="bn-BD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kumimoji="0" lang="bn-BD" sz="3600" b="1" i="0" strike="noStrike" kern="1200" normalizeH="0" baseline="0" noProof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4">
                  <a:lumMod val="10000"/>
                </a:schemeClr>
              </a:solidFill>
              <a:uLnTx/>
              <a:uFillTx/>
              <a:latin typeface="NikoshBAN" pitchFamily="2" charset="0"/>
              <a:cs typeface="NikoshBAN" pitchFamily="2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n-BD" sz="3200" b="1" i="0" u="none" strike="noStrike" kern="1200" cap="none" spc="0" normalizeH="0" baseline="0" noProof="0" dirty="0" smtClean="0">
                <a:ln/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শ্রে</a:t>
            </a:r>
            <a:r>
              <a:rPr lang="en-US" sz="3200" b="1" dirty="0" err="1" smtClean="0">
                <a:ln/>
                <a:latin typeface="NikoshBAN" pitchFamily="2" charset="0"/>
                <a:cs typeface="NikoshBAN" pitchFamily="2" charset="0"/>
              </a:rPr>
              <a:t>ণি</a:t>
            </a:r>
            <a:r>
              <a:rPr lang="en-US" sz="3200" b="1" dirty="0" smtClean="0">
                <a:ln/>
                <a:latin typeface="NikoshBAN" pitchFamily="2" charset="0"/>
                <a:cs typeface="NikoshBAN" pitchFamily="2" charset="0"/>
              </a:rPr>
              <a:t>: </a:t>
            </a:r>
            <a:r>
              <a:rPr lang="en-US" sz="3200" b="1" dirty="0" err="1" smtClean="0">
                <a:ln/>
                <a:latin typeface="NikoshBAN" pitchFamily="2" charset="0"/>
                <a:cs typeface="NikoshBAN" pitchFamily="2" charset="0"/>
              </a:rPr>
              <a:t>অষ্টম</a:t>
            </a:r>
            <a:endParaRPr kumimoji="0" lang="bn-BD" sz="3200" b="1" i="0" u="none" strike="noStrike" kern="1200" cap="none" spc="0" normalizeH="0" baseline="0" noProof="0" dirty="0" smtClean="0">
              <a:ln/>
              <a:effectLst/>
              <a:uLnTx/>
              <a:uFillTx/>
              <a:latin typeface="NikoshBAN" pitchFamily="2" charset="0"/>
              <a:cs typeface="NikoshBAN" pitchFamily="2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n-BD" sz="2400" b="1" i="0" u="none" strike="noStrike" kern="1200" cap="none" spc="0" normalizeH="0" baseline="0" noProof="0" dirty="0" smtClean="0">
                <a:ln/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বিষয়</a:t>
            </a:r>
            <a:r>
              <a:rPr kumimoji="0" lang="en-US" sz="2400" b="1" i="0" u="none" strike="noStrike" kern="1200" cap="none" spc="0" normalizeH="0" baseline="0" noProof="0" dirty="0" smtClean="0">
                <a:ln/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:</a:t>
            </a:r>
            <a:r>
              <a:rPr kumimoji="0" lang="bn-BD" sz="2400" b="1" i="0" u="none" strike="noStrike" kern="1200" cap="none" spc="0" normalizeH="0" baseline="0" noProof="0" dirty="0" smtClean="0">
                <a:ln/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noProof="0" dirty="0" err="1" smtClean="0">
                <a:ln/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2400" b="1" noProof="0" dirty="0" smtClean="0">
                <a:ln/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b="1" noProof="0" dirty="0" err="1" smtClean="0">
                <a:ln/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2400" b="1" noProof="0" dirty="0" smtClean="0">
                <a:ln/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noProof="0" dirty="0" err="1" smtClean="0">
                <a:ln/>
                <a:latin typeface="NikoshBAN" pitchFamily="2" charset="0"/>
                <a:cs typeface="NikoshBAN" pitchFamily="2" charset="0"/>
              </a:rPr>
              <a:t>প্রযুক্তি</a:t>
            </a:r>
            <a:endParaRPr lang="en-US" sz="2400" b="1" noProof="0" dirty="0" smtClean="0">
              <a:ln/>
              <a:latin typeface="NikoshBAN" pitchFamily="2" charset="0"/>
              <a:cs typeface="NikoshBAN" pitchFamily="2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 smtClean="0">
                <a:ln/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অধ্যায়</a:t>
            </a:r>
            <a:r>
              <a:rPr kumimoji="0" lang="en-US" sz="3600" b="1" i="0" u="none" strike="noStrike" kern="1200" cap="none" spc="0" normalizeH="0" baseline="0" noProof="0" dirty="0" smtClean="0">
                <a:ln/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: </a:t>
            </a:r>
            <a:r>
              <a:rPr lang="en-US" sz="3600" b="1" dirty="0" err="1" smtClean="0">
                <a:ln/>
                <a:latin typeface="NikoshBAN" pitchFamily="2" charset="0"/>
                <a:cs typeface="NikoshBAN" pitchFamily="2" charset="0"/>
              </a:rPr>
              <a:t>পঞ্চম</a:t>
            </a:r>
            <a:endParaRPr kumimoji="0" lang="en-US" sz="2400" b="1" i="0" u="none" strike="noStrike" kern="1200" cap="none" spc="0" normalizeH="0" noProof="0" dirty="0" smtClean="0">
              <a:ln/>
              <a:effectLst/>
              <a:uLnTx/>
              <a:uFillTx/>
              <a:latin typeface="NikoshBAN" pitchFamily="2" charset="0"/>
              <a:cs typeface="NikoshBAN" pitchFamily="2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3200" b="1" dirty="0" err="1" smtClean="0">
                <a:ln/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200" b="1" dirty="0" smtClean="0">
                <a:ln/>
                <a:latin typeface="NikoshBAN" pitchFamily="2" charset="0"/>
                <a:cs typeface="NikoshBAN" pitchFamily="2" charset="0"/>
              </a:rPr>
              <a:t>: ৪৪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3200" b="1" dirty="0" err="1" smtClean="0">
                <a:ln/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200" b="1" dirty="0" smtClean="0">
                <a:ln/>
                <a:latin typeface="NikoshBAN" pitchFamily="2" charset="0"/>
                <a:cs typeface="NikoshBAN" pitchFamily="2" charset="0"/>
              </a:rPr>
              <a:t>: ৫০ </a:t>
            </a:r>
            <a:r>
              <a:rPr lang="en-US" sz="3200" b="1" dirty="0" err="1" smtClean="0">
                <a:ln/>
                <a:latin typeface="NikoshBAN" pitchFamily="2" charset="0"/>
                <a:cs typeface="NikoshBAN" pitchFamily="2" charset="0"/>
              </a:rPr>
              <a:t>মিনিট</a:t>
            </a:r>
            <a:endParaRPr lang="en-US" sz="3200" b="1" dirty="0" smtClean="0">
              <a:ln/>
              <a:latin typeface="NikoshBAN" pitchFamily="2" charset="0"/>
              <a:cs typeface="NikoshBAN" pitchFamily="2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3200" b="1" dirty="0" err="1" smtClean="0">
                <a:ln/>
                <a:latin typeface="NikoshBAN" pitchFamily="2" charset="0"/>
                <a:cs typeface="NikoshBAN" pitchFamily="2" charset="0"/>
              </a:rPr>
              <a:t>তারিখ</a:t>
            </a:r>
            <a:r>
              <a:rPr lang="en-US" sz="3200" b="1" dirty="0" smtClean="0">
                <a:ln/>
                <a:latin typeface="NikoshBAN" pitchFamily="2" charset="0"/>
                <a:cs typeface="NikoshBAN" pitchFamily="2" charset="0"/>
              </a:rPr>
              <a:t>: </a:t>
            </a:r>
            <a:endParaRPr kumimoji="0" lang="bn-BD" sz="3200" b="1" i="0" u="none" strike="noStrike" kern="1200" cap="none" spc="0" normalizeH="0" baseline="0" noProof="0" dirty="0" smtClean="0">
              <a:ln/>
              <a:effectLst/>
              <a:uLnTx/>
              <a:uFillTx/>
              <a:latin typeface="NikoshBAN" pitchFamily="2" charset="0"/>
              <a:cs typeface="NikoshBAN" pitchFamily="2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1100" b="1" u="sng" dirty="0" smtClean="0">
              <a:ln/>
              <a:solidFill>
                <a:srgbClr val="4F032E"/>
              </a:solidFill>
              <a:latin typeface="NikoshBAN" pitchFamily="2" charset="0"/>
              <a:cs typeface="NikoshBAN" pitchFamily="2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2800" b="1" u="sng" dirty="0" smtClean="0">
              <a:ln/>
              <a:solidFill>
                <a:srgbClr val="4F032E"/>
              </a:solidFill>
              <a:latin typeface="NikoshBAN" pitchFamily="2" charset="0"/>
              <a:cs typeface="NikoshBAN" pitchFamily="2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2800" b="1" u="sng" dirty="0" smtClean="0">
              <a:ln/>
              <a:solidFill>
                <a:srgbClr val="4F032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2000" y="3581400"/>
            <a:ext cx="393468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4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2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মতিয়ার</a:t>
            </a:r>
            <a:r>
              <a:rPr lang="en-US" sz="2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রহমান</a:t>
            </a:r>
            <a:r>
              <a:rPr lang="en-US" sz="2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>
              <a:defRPr/>
            </a:pPr>
            <a:r>
              <a:rPr lang="en-US" sz="14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সিনিয়র</a:t>
            </a:r>
            <a:r>
              <a:rPr lang="en-US" sz="1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4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1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4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1400" b="1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en-US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যশোর</a:t>
            </a:r>
            <a:r>
              <a:rPr lang="en-US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en-US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বোর্ড</a:t>
            </a:r>
            <a:r>
              <a:rPr lang="en-US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মডেল</a:t>
            </a:r>
            <a:r>
              <a:rPr lang="en-US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স্কুল</a:t>
            </a:r>
            <a:r>
              <a:rPr lang="en-US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এন্ড</a:t>
            </a:r>
            <a:r>
              <a:rPr lang="en-US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কলেজ</a:t>
            </a:r>
            <a:endParaRPr lang="en-US" b="1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en-US" sz="16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Motiarjessore@yahoo.com</a:t>
            </a:r>
          </a:p>
          <a:p>
            <a:pPr algn="ctr">
              <a:defRPr/>
            </a:pPr>
            <a:r>
              <a:rPr lang="en-US" sz="16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Mob: </a:t>
            </a:r>
            <a:r>
              <a:rPr lang="en-US" sz="16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01781-595759</a:t>
            </a:r>
            <a:endParaRPr lang="en-US" sz="16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505200" y="5715000"/>
            <a:ext cx="21336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E:\MOTIAR\Motiar improtant\motiar\Motiar Picture\Sar01 cop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0752" y="1828800"/>
            <a:ext cx="1357414" cy="1600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7790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7036985"/>
              </p:ext>
            </p:extLst>
          </p:nvPr>
        </p:nvGraphicFramePr>
        <p:xfrm>
          <a:off x="4114800" y="3043238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0" name="Packager Shell Object" showAsIcon="1" r:id="rId4" imgW="914400" imgH="771480" progId="Package">
                  <p:embed/>
                </p:oleObj>
              </mc:Choice>
              <mc:Fallback>
                <p:oleObj name="Packager Shell Object" showAsIcon="1" r:id="rId4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114800" y="3043238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81000" y="762000"/>
            <a:ext cx="8229600" cy="1200329"/>
          </a:xfrm>
          <a:prstGeom prst="rect">
            <a:avLst/>
          </a:prstGeom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spc="-150" dirty="0" err="1" smtClean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ভিডিওটি</a:t>
            </a:r>
            <a:r>
              <a:rPr lang="en-US" sz="3600" b="1" spc="-150" dirty="0" smtClean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-150" dirty="0" err="1" smtClean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মনোযোগ</a:t>
            </a:r>
            <a:r>
              <a:rPr lang="en-US" sz="3600" b="1" spc="-150" dirty="0" smtClean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-150" dirty="0" err="1" smtClean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3600" b="1" spc="-150" dirty="0" smtClean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-150" dirty="0" err="1" smtClean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</a:t>
            </a:r>
            <a:r>
              <a:rPr lang="en-US" sz="3600" b="1" spc="-150" dirty="0" smtClean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-150" dirty="0" err="1" smtClean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600" b="1" spc="-150" dirty="0" smtClean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-150" dirty="0" err="1" smtClean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3600" b="1" spc="-150" dirty="0" smtClean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bn-BD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ী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bn-BD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ে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হয়েছে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3600" b="1" spc="-150" dirty="0">
              <a:solidFill>
                <a:schemeClr val="accent4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90800" y="4948535"/>
            <a:ext cx="3962400" cy="923330"/>
          </a:xfrm>
          <a:prstGeom prst="rect">
            <a:avLst/>
          </a:prstGeom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দৈনন্দিন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কা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জে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4685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eft-Right Arrow 4"/>
          <p:cNvSpPr/>
          <p:nvPr/>
        </p:nvSpPr>
        <p:spPr>
          <a:xfrm>
            <a:off x="381000" y="1295400"/>
            <a:ext cx="8534400" cy="1905000"/>
          </a:xfrm>
          <a:prstGeom prst="leftRightArrow">
            <a:avLst>
              <a:gd name="adj1" fmla="val 39554"/>
              <a:gd name="adj2" fmla="val 25143"/>
            </a:avLst>
          </a:prstGeom>
          <a:noFill/>
          <a:ln w="5715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147" name="Picture 3" descr="E:\MOTIAR\Motiar D. Content\Class Viii\Picture\পাঠ ৫৭\leprechaun_surfing_internet_hg_wht_27586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564" y="2590800"/>
            <a:ext cx="5954636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718278" y="833735"/>
            <a:ext cx="785984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দৈনন্দিন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জীবনে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ইন্টারনেটের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9227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76600" y="457200"/>
            <a:ext cx="31340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u="sng" dirty="0" err="1" smtClean="0">
                <a:ln>
                  <a:solidFill>
                    <a:srgbClr val="00B050"/>
                  </a:solidFill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2800" b="1" u="sng" dirty="0">
              <a:ln>
                <a:solidFill>
                  <a:srgbClr val="00B050"/>
                </a:solidFill>
              </a:ln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2057400"/>
            <a:ext cx="6096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n w="18415" cmpd="sng">
                  <a:solidFill>
                    <a:srgbClr val="0000CC"/>
                  </a:solidFill>
                  <a:prstDash val="solid"/>
                </a:ln>
                <a:solidFill>
                  <a:srgbClr val="0000CC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 পাঠ শেষে শিক্ষার্থীরা</a:t>
            </a:r>
            <a:r>
              <a:rPr lang="en-US" sz="4400" dirty="0" smtClean="0">
                <a:ln w="18415" cmpd="sng">
                  <a:solidFill>
                    <a:srgbClr val="0000CC"/>
                  </a:solidFill>
                  <a:prstDash val="solid"/>
                </a:ln>
                <a:solidFill>
                  <a:srgbClr val="0000CC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…</a:t>
            </a:r>
            <a:r>
              <a:rPr lang="bn-BD" sz="4400" dirty="0" smtClean="0">
                <a:ln w="18415" cmpd="sng">
                  <a:solidFill>
                    <a:srgbClr val="0000CC"/>
                  </a:solidFill>
                  <a:prstDash val="solid"/>
                </a:ln>
                <a:solidFill>
                  <a:srgbClr val="0000CC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ln w="18415" cmpd="sng">
                <a:solidFill>
                  <a:srgbClr val="0000CC"/>
                </a:solidFill>
                <a:prstDash val="solid"/>
              </a:ln>
              <a:solidFill>
                <a:srgbClr val="0000CC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4800" y="3048000"/>
            <a:ext cx="8534400" cy="2062103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2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স্মার্ট</a:t>
            </a:r>
            <a:r>
              <a:rPr lang="en-US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ফোনের</a:t>
            </a:r>
            <a:r>
              <a:rPr lang="en-US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;</a:t>
            </a:r>
            <a:endParaRPr lang="en-US" sz="3200" b="1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2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ওয়াই-ফাই</a:t>
            </a:r>
            <a:r>
              <a:rPr lang="en-US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ধারণা</a:t>
            </a:r>
            <a:r>
              <a:rPr lang="en-US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;</a:t>
            </a:r>
            <a:endParaRPr lang="en-US" sz="3200" b="1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32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কর্মক্ষে</a:t>
            </a:r>
            <a:r>
              <a:rPr lang="bn-BD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ত্রে</a:t>
            </a:r>
            <a:r>
              <a:rPr lang="en-US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ইন্টারনেটের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চিহ্নিত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;</a:t>
            </a:r>
            <a:endParaRPr lang="en-US" sz="3200" b="1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৪। </a:t>
            </a:r>
            <a:r>
              <a:rPr lang="en-US" sz="3200" b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বিনোদনে</a:t>
            </a:r>
            <a:r>
              <a:rPr lang="en-US" sz="32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ইন্টারনেটের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 ভূমিকা</a:t>
            </a:r>
            <a:r>
              <a:rPr lang="en-US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40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0794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triped Right Arrow 18"/>
          <p:cNvSpPr/>
          <p:nvPr/>
        </p:nvSpPr>
        <p:spPr>
          <a:xfrm>
            <a:off x="2057400" y="2696886"/>
            <a:ext cx="515248" cy="835587"/>
          </a:xfrm>
          <a:prstGeom prst="stripedRight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triped Right Arrow 16"/>
          <p:cNvSpPr/>
          <p:nvPr/>
        </p:nvSpPr>
        <p:spPr>
          <a:xfrm>
            <a:off x="4481004" y="2651309"/>
            <a:ext cx="548196" cy="835587"/>
          </a:xfrm>
          <a:prstGeom prst="stripedRight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Striped Right Arrow 31"/>
          <p:cNvSpPr/>
          <p:nvPr/>
        </p:nvSpPr>
        <p:spPr>
          <a:xfrm>
            <a:off x="7028552" y="2590800"/>
            <a:ext cx="515248" cy="835587"/>
          </a:xfrm>
          <a:prstGeom prst="stripedRight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3" name="Picture 4" descr="E:\MOTIAR\Motiar D. Content\Class Viii\Picture\পাঠ ৪৪\1.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25" y="1828800"/>
            <a:ext cx="1828800" cy="2384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Rectangle 43"/>
          <p:cNvSpPr/>
          <p:nvPr/>
        </p:nvSpPr>
        <p:spPr>
          <a:xfrm>
            <a:off x="151324" y="4462798"/>
            <a:ext cx="1828801" cy="584775"/>
          </a:xfrm>
          <a:prstGeom prst="rect">
            <a:avLst/>
          </a:prstGeom>
          <a:ln w="571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en-US" sz="3200" b="1" cap="none" spc="0" dirty="0" smtClean="0">
                <a:ln w="11430">
                  <a:solidFill>
                    <a:srgbClr val="FF0000"/>
                  </a:solidFill>
                </a:ln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Desktop</a:t>
            </a:r>
            <a:endParaRPr lang="en-US" sz="3200" b="1" cap="none" spc="0" dirty="0">
              <a:ln w="11430">
                <a:solidFill>
                  <a:srgbClr val="FF0000"/>
                </a:solidFill>
              </a:ln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2743200" y="4455018"/>
            <a:ext cx="1737804" cy="584775"/>
          </a:xfrm>
          <a:prstGeom prst="rect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n-US" sz="3200" b="1" cap="none" spc="0" dirty="0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Laptop</a:t>
            </a:r>
            <a:endParaRPr lang="en-US" sz="3200" dirty="0">
              <a:ln w="1143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pic>
        <p:nvPicPr>
          <p:cNvPr id="46" name="Picture 4" descr="E:\MOTIAR\Motiar D. Content\Class Viii\Picture\পাঠ ৪৪\hp-pavilion-15-b001tu-laptop-core-i5-4gb-750gb-windows-8-sparkling-black-with-laptop-ba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828800"/>
            <a:ext cx="1763639" cy="2385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TextBox 47"/>
          <p:cNvSpPr txBox="1"/>
          <p:nvPr/>
        </p:nvSpPr>
        <p:spPr>
          <a:xfrm>
            <a:off x="5532054" y="4478038"/>
            <a:ext cx="1325946" cy="646331"/>
          </a:xfrm>
          <a:prstGeom prst="rect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Tab</a:t>
            </a:r>
            <a:endParaRPr lang="en-US" sz="3600" b="1" dirty="0">
              <a:ln w="1143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828799"/>
            <a:ext cx="1295400" cy="2384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0" name="TextBox 49"/>
          <p:cNvSpPr txBox="1"/>
          <p:nvPr/>
        </p:nvSpPr>
        <p:spPr>
          <a:xfrm>
            <a:off x="7543800" y="4419600"/>
            <a:ext cx="1371600" cy="1077218"/>
          </a:xfrm>
          <a:prstGeom prst="rect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3200" b="1" dirty="0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Smart</a:t>
            </a:r>
          </a:p>
          <a:p>
            <a:r>
              <a:rPr lang="en-US" sz="3200" b="1" dirty="0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Phone</a:t>
            </a:r>
            <a:endParaRPr lang="en-US" sz="3200" b="1" dirty="0">
              <a:ln w="1143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050" name="Picture 2" descr="E:\MOTIAR\Motiar D. Content\Class Viii\Picture\পাঠ ৪৪\index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4992" y="1828800"/>
            <a:ext cx="1773008" cy="2384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38200" y="525959"/>
            <a:ext cx="7543800" cy="769441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en-US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ব্যবহারে</a:t>
            </a:r>
            <a:r>
              <a:rPr lang="en-US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কম্পিউটারের</a:t>
            </a:r>
            <a:r>
              <a:rPr lang="en-US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ক্রমধারা</a:t>
            </a:r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2907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7" grpId="0" animBg="1"/>
      <p:bldP spid="3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E:\MOTIAR\Motiar D. Content\Class Viii\Picture\পাঠ ৪৪\m 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759527"/>
            <a:ext cx="1981200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E:\MOTIAR\Motiar D. Content\Class Viii\Picture\পাঠ ৪৪\m 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759527"/>
            <a:ext cx="1981200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E:\MOTIAR\Motiar D. Content\Class Viii\Picture\পাঠ ৪৪\m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1752600"/>
            <a:ext cx="2286000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09600" y="5334000"/>
            <a:ext cx="1981200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3333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5490/-</a:t>
            </a:r>
            <a:endParaRPr lang="en-US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3333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05200" y="5320145"/>
            <a:ext cx="1981200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4050/-</a:t>
            </a:r>
            <a:endParaRPr lang="en-US" dirty="0">
              <a:ln w="18415" cmpd="sng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29400" y="5320145"/>
            <a:ext cx="1981200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5590/-</a:t>
            </a:r>
            <a:endParaRPr lang="en-US" dirty="0">
              <a:ln w="18415" cmpd="sng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45127" y="762000"/>
            <a:ext cx="7543800" cy="584775"/>
          </a:xfrm>
          <a:prstGeom prst="rect">
            <a:avLst/>
          </a:prstGeom>
          <a:ln w="57150">
            <a:solidFill>
              <a:srgbClr val="7030A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স্মা</a:t>
            </a:r>
            <a:r>
              <a:rPr lang="bn-BD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র্ট</a:t>
            </a:r>
            <a:r>
              <a:rPr lang="en-US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ফোনের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দাম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কম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হওয়ায়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অনেকেই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কিনতে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পারে</a:t>
            </a:r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5153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E:\MOTIAR\Motiar D. Content\Class Viii\Picture\পাঠ ৪৪\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185554"/>
            <a:ext cx="3733800" cy="3733800"/>
          </a:xfrm>
          <a:prstGeom prst="ellipse">
            <a:avLst/>
          </a:prstGeom>
          <a:ln w="63500" cap="rnd">
            <a:solidFill>
              <a:srgbClr val="FFFF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3400" y="581561"/>
            <a:ext cx="8001000" cy="1323439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স্মা</a:t>
            </a:r>
            <a:r>
              <a:rPr lang="bn-BD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র্ট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ফোন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পকেটে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রাখা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ফলে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প্রতিটি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মু</a:t>
            </a:r>
            <a:r>
              <a:rPr lang="bn-BD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হূর্তে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</a:t>
            </a:r>
            <a:r>
              <a:rPr lang="bn-BD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আমরা 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ইন্টারনেটের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যুক্ত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থাকতে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পারি</a:t>
            </a:r>
            <a:endParaRPr 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101" name="Picture 5" descr="E:\MOTIAR\Motiar D. Content\Class Viii\Picture\পাঠ ৪৪\wifi-hotspo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185554"/>
            <a:ext cx="3810000" cy="3733799"/>
          </a:xfrm>
          <a:prstGeom prst="ellipse">
            <a:avLst/>
          </a:prstGeom>
          <a:ln w="63500" cap="rnd">
            <a:solidFill>
              <a:srgbClr val="FF66FF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7654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E:\MOTIAR\Motiar D. Content\Class Viii\Picture\পাঠ ৪৪\chinesescho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1" y="1905000"/>
            <a:ext cx="3581400" cy="332056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TextBox 4"/>
          <p:cNvSpPr txBox="1"/>
          <p:nvPr/>
        </p:nvSpPr>
        <p:spPr>
          <a:xfrm>
            <a:off x="577644" y="762000"/>
            <a:ext cx="8002566" cy="646331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দেশের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প্রযুক্তিগত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উন্নয়নের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মাধ্যম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হল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4005" y="5459548"/>
            <a:ext cx="4191000" cy="830997"/>
          </a:xfrm>
          <a:prstGeom prst="rect">
            <a:avLst/>
          </a:prstGeom>
          <a:ln w="38100">
            <a:solidFill>
              <a:srgbClr val="3333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আমাদের দেশের স্কুলে শিক্ষার্থীদের ইন্টারনেট ব্যবহার</a:t>
            </a:r>
            <a:endParaRPr 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07527" y="5640197"/>
            <a:ext cx="3803073" cy="461665"/>
          </a:xfrm>
          <a:prstGeom prst="rect">
            <a:avLst/>
          </a:prstGeom>
          <a:ln>
            <a:solidFill>
              <a:srgbClr val="3333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চীনে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স্কুলে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ব্যবহার</a:t>
            </a:r>
            <a:endParaRPr 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266" name="Picture 2" descr="G:\mobile\IMG_20150827_09161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78" r="31989" b="1"/>
          <a:stretch/>
        </p:blipFill>
        <p:spPr bwMode="auto">
          <a:xfrm>
            <a:off x="685801" y="1905000"/>
            <a:ext cx="3657600" cy="33205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027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33600" y="388203"/>
            <a:ext cx="4343400" cy="830997"/>
          </a:xfrm>
          <a:prstGeom prst="rect">
            <a:avLst/>
          </a:prstGeom>
          <a:ln w="57150">
            <a:solidFill>
              <a:srgbClr val="0070C0"/>
            </a:solidFill>
          </a:ln>
          <a:effectLst>
            <a:glow rad="228600">
              <a:srgbClr val="FF33CC">
                <a:alpha val="40000"/>
              </a:srgb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 err="1" smtClean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ওয়াই-ফাই</a:t>
            </a:r>
            <a:endParaRPr lang="en-US" sz="1200" b="1" dirty="0">
              <a:solidFill>
                <a:srgbClr val="33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5373469"/>
            <a:ext cx="8077200" cy="646331"/>
          </a:xfrm>
          <a:prstGeom prst="rect">
            <a:avLst/>
          </a:prstGeom>
          <a:ln w="38100">
            <a:solidFill>
              <a:schemeClr val="tx1"/>
            </a:solidFill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তারবিহীন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সার্ভিস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হল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ওয়াই-ফাই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43" name="Picture 3" descr="C:\Users\RAFI\Desktop\New folder\free-wifi-hotspot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590143"/>
            <a:ext cx="4724400" cy="341727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3090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:\MOTIAR\Motiar D. Content\Class Viii\Picture\পাঠ ৪৪\wifi 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838200"/>
            <a:ext cx="7142018" cy="35814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TextBox 4"/>
          <p:cNvSpPr txBox="1"/>
          <p:nvPr/>
        </p:nvSpPr>
        <p:spPr>
          <a:xfrm>
            <a:off x="394855" y="4724400"/>
            <a:ext cx="8042563" cy="1200329"/>
          </a:xfrm>
          <a:prstGeom prst="rect">
            <a:avLst/>
          </a:prstGeom>
          <a:ln>
            <a:solidFill>
              <a:srgbClr val="3333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এখন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প্রায়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প্রতিটি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প্রতিষ্ঠানে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ওয়াই-ফাই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সংযোগ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ব্যবস্থা চালু আছে।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0182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3" t="2716" r="3213" b="-1052"/>
          <a:stretch/>
        </p:blipFill>
        <p:spPr>
          <a:xfrm>
            <a:off x="838200" y="4047896"/>
            <a:ext cx="1981200" cy="204810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4180660"/>
            <a:ext cx="1828800" cy="1305740"/>
          </a:xfrm>
          <a:prstGeom prst="rect">
            <a:avLst/>
          </a:prstGeom>
        </p:spPr>
      </p:pic>
      <p:pic>
        <p:nvPicPr>
          <p:cNvPr id="10" name="Picture 2" descr="C:\Users\Motiar\Desktop\New folder\GPS-satellite-around-Earth-moving-animation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407729"/>
            <a:ext cx="2209800" cy="170707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Motiar\Desktop\New folder\graphics-radio-962021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142999"/>
            <a:ext cx="2209799" cy="1891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E:\MOTIAR\Motiar D. Content\Class Viii\Picture\পাঠ ৪৬ দৈন্ন্দিন সমস্যা\1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8330" y="4191000"/>
            <a:ext cx="1885950" cy="15759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1066800" y="405825"/>
            <a:ext cx="6781800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 smtClean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রেডিও</a:t>
            </a:r>
            <a:r>
              <a:rPr lang="en-US" sz="3200" b="1" dirty="0" smtClean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টেলিভিশন</a:t>
            </a:r>
            <a:r>
              <a:rPr lang="en-US" sz="3200" b="1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3200" b="1" dirty="0" smtClean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ইন্টারনেটের</a:t>
            </a:r>
            <a:r>
              <a:rPr lang="en-US" sz="3200" b="1" dirty="0" smtClean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3200" b="1" dirty="0" smtClean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চলে</a:t>
            </a:r>
            <a:endParaRPr lang="en-US" sz="3200" b="1" dirty="0" smtClean="0">
              <a:solidFill>
                <a:schemeClr val="accent4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3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8643" y="1415571"/>
            <a:ext cx="1485325" cy="1361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Oval 20"/>
          <p:cNvSpPr/>
          <p:nvPr/>
        </p:nvSpPr>
        <p:spPr>
          <a:xfrm>
            <a:off x="1385456" y="1295400"/>
            <a:ext cx="6005944" cy="4800601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591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Motiar\Desktop\New folder\map_10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0564" y="1108364"/>
            <a:ext cx="2057400" cy="11430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09600" y="152400"/>
            <a:ext cx="7848600" cy="95410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ইন্টারনেটের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কারণে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পাশের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ঘর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আসছে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পৃথিবীর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অপর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প্রান্ত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আসছে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নেই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8" name="Picture 4" descr="E:\MOTIAR\Motiar D. Content\Class Viii\Picture\পাঠ ৪৪\WiFi-Ima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362200"/>
            <a:ext cx="7543800" cy="4025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Arrow Connector 8"/>
          <p:cNvCxnSpPr>
            <a:endCxn id="1027" idx="3"/>
          </p:cNvCxnSpPr>
          <p:nvPr/>
        </p:nvCxnSpPr>
        <p:spPr>
          <a:xfrm flipV="1">
            <a:off x="2057400" y="2083976"/>
            <a:ext cx="1714463" cy="1649824"/>
          </a:xfrm>
          <a:prstGeom prst="straightConnector1">
            <a:avLst/>
          </a:prstGeom>
          <a:ln w="5715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4038600" y="2083976"/>
            <a:ext cx="304800" cy="3299648"/>
          </a:xfrm>
          <a:prstGeom prst="straightConnector1">
            <a:avLst/>
          </a:prstGeom>
          <a:ln w="5715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 flipV="1">
            <a:off x="4686300" y="2083976"/>
            <a:ext cx="2552700" cy="3097624"/>
          </a:xfrm>
          <a:prstGeom prst="straightConnector1">
            <a:avLst/>
          </a:prstGeom>
          <a:ln w="5715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>
            <a:off x="2514600" y="2251364"/>
            <a:ext cx="1524000" cy="2701636"/>
          </a:xfrm>
          <a:prstGeom prst="straightConnector1">
            <a:avLst/>
          </a:prstGeom>
          <a:ln w="57150">
            <a:solidFill>
              <a:srgbClr val="00206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4953000" y="2083976"/>
            <a:ext cx="2438400" cy="1518206"/>
          </a:xfrm>
          <a:prstGeom prst="straightConnector1">
            <a:avLst/>
          </a:prstGeom>
          <a:ln w="57150">
            <a:solidFill>
              <a:srgbClr val="00206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4533900" y="2362200"/>
            <a:ext cx="1638300" cy="2788794"/>
          </a:xfrm>
          <a:prstGeom prst="straightConnector1">
            <a:avLst/>
          </a:prstGeom>
          <a:ln w="57150">
            <a:solidFill>
              <a:srgbClr val="00206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0682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18141" y="276215"/>
            <a:ext cx="5022741" cy="646331"/>
          </a:xfrm>
          <a:prstGeom prst="rect">
            <a:avLst/>
          </a:prstGeom>
          <a:ln w="57150">
            <a:solidFill>
              <a:srgbClr val="0070C0"/>
            </a:solidFill>
          </a:ln>
          <a:effectLst>
            <a:glow rad="228600">
              <a:srgbClr val="FF33CC">
                <a:alpha val="40000"/>
              </a:srgb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কর্মক্ষেত্রে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ইন্টারনেটের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ব্যবহার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3" descr="E:\MOTIAR\Motiar D. Content\Class Viii\Picture\পাঠ ৪৪\robi+3G+video+ca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140" y="3048000"/>
            <a:ext cx="1606660" cy="1569660"/>
          </a:xfrm>
          <a:prstGeom prst="ellipse">
            <a:avLst/>
          </a:prstGeom>
          <a:ln w="63500" cap="rnd">
            <a:solidFill>
              <a:srgbClr val="00B05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/>
        </p:spPr>
      </p:pic>
      <p:sp>
        <p:nvSpPr>
          <p:cNvPr id="10" name="TextBox 9"/>
          <p:cNvSpPr txBox="1"/>
          <p:nvPr/>
        </p:nvSpPr>
        <p:spPr>
          <a:xfrm>
            <a:off x="2057400" y="1485900"/>
            <a:ext cx="4916460" cy="1077218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কাজের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ধরণের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নির্ভর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ইন্টারনেটের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ব্যবহার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65637" y="3048000"/>
            <a:ext cx="5249563" cy="1569660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আগে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শুধু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টেলিফোনে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কথা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বলতাম</a:t>
            </a:r>
            <a:r>
              <a:rPr lang="bn-BD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এখন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কথা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বলার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BD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তাকেও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দেখতে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পাচ্ছি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3" name="Picture 3" descr="E:\Motiar D. Content\Class Viii\Picture\পাঠ ৫৭\hqdefaul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228" y="3151254"/>
            <a:ext cx="1367172" cy="1363151"/>
          </a:xfrm>
          <a:prstGeom prst="ellipse">
            <a:avLst/>
          </a:prstGeom>
          <a:ln w="63500" cap="rnd">
            <a:solidFill>
              <a:srgbClr val="0070C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7" descr="E:\MOTIAR\Motiar D. Content\Class Viii\Picture\পাঠ ২০\20110915-com-education-46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8412" y="1224105"/>
            <a:ext cx="1590331" cy="152460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784" y="1431470"/>
            <a:ext cx="1685319" cy="13172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2000612" y="4964179"/>
            <a:ext cx="5257800" cy="1077218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ই-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পড়তে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ও ই-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পাঠাতে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হয়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6" name="Picture 6" descr="http://www.wire2air.com/images/animated_email2sms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140" y="4964179"/>
            <a:ext cx="1606660" cy="135000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17" name="Picture 2" descr="E:\MOTIAR\D,contennt Picture 2\pig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44"/>
          <a:stretch/>
        </p:blipFill>
        <p:spPr bwMode="auto">
          <a:xfrm>
            <a:off x="196947" y="4790182"/>
            <a:ext cx="1591734" cy="152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9609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713016"/>
            <a:ext cx="4876800" cy="1077218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n-BD" sz="32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বর্তমান</a:t>
            </a:r>
            <a:r>
              <a:rPr lang="en-US" sz="32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খবরের</a:t>
            </a:r>
            <a:r>
              <a:rPr lang="en-US" sz="32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কাগজ</a:t>
            </a:r>
            <a:r>
              <a:rPr lang="en-US" sz="32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ইন্টারনেটের মাধ্যমে পড়ছি।</a:t>
            </a:r>
            <a:endParaRPr lang="bn-BD" sz="32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3" descr="C:\Documents and Settings\Delower\Desktop\Ten_Bangla_Tothyo Projukty\Owl2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54109"/>
            <a:ext cx="1219200" cy="1471920"/>
          </a:xfrm>
          <a:prstGeom prst="rect">
            <a:avLst/>
          </a:prstGeom>
          <a:ln w="38100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Documents and Settings\Delower\Desktop\Ten_Bangla_Tothyo Projukty\computer_services_helpdesk_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385387"/>
            <a:ext cx="1676400" cy="1746296"/>
          </a:xfrm>
          <a:prstGeom prst="rect">
            <a:avLst/>
          </a:prstGeom>
          <a:ln w="38100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244505" y="2209800"/>
            <a:ext cx="4502589" cy="1569660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GPS</a:t>
            </a:r>
            <a:r>
              <a:rPr lang="en-US" sz="32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32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পৃথিবীর </a:t>
            </a:r>
            <a:r>
              <a:rPr lang="bn-BD" sz="32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যে কোনো স্থানের অবস্থান সুনির্দিষ্টভাবে বের </a:t>
            </a:r>
            <a:r>
              <a:rPr lang="bn-BD" sz="32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করছি।</a:t>
            </a:r>
            <a:endParaRPr lang="en-US" sz="32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3" descr="C:\Documents and Settings\Delower\Desktop\Ten_Bangla_Tothyo Projukty\GPS 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2362201"/>
            <a:ext cx="1676400" cy="1447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13" t="15556" r="11313" b="11312"/>
          <a:stretch/>
        </p:blipFill>
        <p:spPr bwMode="auto">
          <a:xfrm>
            <a:off x="381000" y="2131683"/>
            <a:ext cx="1676400" cy="18307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2244505" y="4267200"/>
            <a:ext cx="4502589" cy="1569660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n-BD" sz="32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টেলি</a:t>
            </a:r>
            <a:r>
              <a:rPr lang="en-US" sz="32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bn-BD" sz="32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মেডিসিনের মাধ্যমে দূর থেকে চিকিৎসা কার্য</a:t>
            </a:r>
            <a:r>
              <a:rPr lang="en-US" sz="32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ক্র</a:t>
            </a:r>
            <a:r>
              <a:rPr lang="bn-BD" sz="32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ম পরিচালনা করছি।</a:t>
            </a:r>
            <a:endParaRPr lang="en-US" sz="32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49" descr="E:\Motiar improtant\Picture of D. content\চিকিৎসা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389060"/>
            <a:ext cx="1514269" cy="1630740"/>
          </a:xfrm>
          <a:prstGeom prst="rect">
            <a:avLst/>
          </a:prstGeom>
          <a:noFill/>
          <a:ln>
            <a:solidFill>
              <a:srgbClr val="0B3755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E:\MOTIAR\D,contennt Picture 2\Telemedicine process.jpg 2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7229" y="4267200"/>
            <a:ext cx="1649506" cy="1752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3062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0400" y="1075490"/>
            <a:ext cx="3352800" cy="769441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কাজ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2971800"/>
            <a:ext cx="8534400" cy="132343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বিদ্যালয়ে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ক্ষেত্রে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ইন্টারনেটের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322" y="486609"/>
            <a:ext cx="2301239" cy="194720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2326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8286" y="604472"/>
            <a:ext cx="4495800" cy="707886"/>
          </a:xfrm>
          <a:prstGeom prst="rect">
            <a:avLst/>
          </a:prstGeom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বিনোদন</a:t>
            </a:r>
            <a:r>
              <a:rPr lang="bn-BD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ের ক্ষেত্রে ইন্টানেট</a:t>
            </a:r>
            <a:endParaRPr 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62643" y="1676400"/>
            <a:ext cx="5252357" cy="107721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এখন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ঘরে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বসে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বুক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আকারে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পাওয়া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সম্ভব</a:t>
            </a:r>
            <a:r>
              <a:rPr lang="bn-BD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/>
          </a:p>
        </p:txBody>
      </p:sp>
      <p:pic>
        <p:nvPicPr>
          <p:cNvPr id="8" name="Picture 2" descr="E:\MOTIAR\Motiar D. Content\Class Viii\Picture\পাঠ ৪৪\432633-ibooks.gif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676400"/>
            <a:ext cx="2266742" cy="127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473528" y="3494782"/>
            <a:ext cx="5241471" cy="107721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গান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সিনেমা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কার্টুন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ইত্যাদি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নামিয়ে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নেওয়া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/>
          </a:p>
        </p:txBody>
      </p:sp>
      <p:pic>
        <p:nvPicPr>
          <p:cNvPr id="10" name="Picture 2" descr="E:\MOTIAR\Motiar D. Content\Class Viii\Picture\পাঠ ৫৭\adsense-on-youtube-video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4" t="7534" r="3035" b="17316"/>
          <a:stretch/>
        </p:blipFill>
        <p:spPr bwMode="auto">
          <a:xfrm>
            <a:off x="6351694" y="3333750"/>
            <a:ext cx="2286000" cy="14877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E:\MOTIAR\Motiar D. Content\Class Viii\Picture\পাঠ ৪৪\makeagif-youtube-to-animated-gif_03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3758" y="3578004"/>
            <a:ext cx="2271601" cy="1062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62643" y="5181600"/>
            <a:ext cx="5320391" cy="1077218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ইন্টারনেটের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ভিডিও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বিনিময়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যায়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2" name="Picture 2" descr="E:\MOTIAR\Motiar D. Content\Class Viii\Picture\পাঠ ৪৬ দৈন্ন্দিন সমস্যা\child-using-computer-clipart-i1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1694" y="4990362"/>
            <a:ext cx="2335106" cy="1486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48990">
            <a:off x="6471555" y="5197928"/>
            <a:ext cx="810988" cy="5875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19670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533400"/>
            <a:ext cx="5181600" cy="1077218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ব্যবহারের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ভিডিও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গেম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-এ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নতুন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মাত্রার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যোগ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হয়েছে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3" descr="E:\MOTIAR\Motiar D. Content\Class Viii\Picture\পাঠ ৪৪\n2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08830"/>
            <a:ext cx="1600200" cy="1526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95300" y="2286000"/>
            <a:ext cx="5219700" cy="107721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সামাজিক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যোগাযোগের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অন্যতম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মাধ্যম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হল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3" descr="E:\MOTIAR\Motiar D. Content\Class Viii\Picture\পাঠ ৪৪\x_3e51e848_zps79cc0cdd.gif~c200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1686" y="2144018"/>
            <a:ext cx="1181100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95300" y="4267200"/>
            <a:ext cx="5219700" cy="1077218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তরুণ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প্রজন্ম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সামাজিক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নেটওয়ার্ক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ফেসবুকে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বেশি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ব্যয়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2" descr="E:\Motiar D. Content\Class Viii\Picture\পাঠ ২০\facebook8-620x4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1665" y="3929509"/>
            <a:ext cx="2154238" cy="17526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5783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urved Up Arrow 14"/>
          <p:cNvSpPr/>
          <p:nvPr/>
        </p:nvSpPr>
        <p:spPr>
          <a:xfrm rot="5932967" flipH="1" flipV="1">
            <a:off x="4147850" y="2535497"/>
            <a:ext cx="6259160" cy="2217509"/>
          </a:xfrm>
          <a:prstGeom prst="curvedUpArrow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Curved Up Arrow 23"/>
          <p:cNvSpPr/>
          <p:nvPr/>
        </p:nvSpPr>
        <p:spPr>
          <a:xfrm rot="16429438" flipH="1" flipV="1">
            <a:off x="-1103291" y="2178542"/>
            <a:ext cx="6150538" cy="2567945"/>
          </a:xfrm>
          <a:prstGeom prst="curvedUpArrow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13332655" y="4761586"/>
            <a:ext cx="611945" cy="1078948"/>
            <a:chOff x="10944665" y="5065977"/>
            <a:chExt cx="815926" cy="1078948"/>
          </a:xfrm>
        </p:grpSpPr>
        <p:sp>
          <p:nvSpPr>
            <p:cNvPr id="26" name="Oval 25"/>
            <p:cNvSpPr/>
            <p:nvPr/>
          </p:nvSpPr>
          <p:spPr>
            <a:xfrm>
              <a:off x="10944665" y="5328999"/>
              <a:ext cx="815926" cy="815926"/>
            </a:xfrm>
            <a:prstGeom prst="ellipse">
              <a:avLst/>
            </a:prstGeom>
            <a:noFill/>
            <a:ln w="57150">
              <a:solidFill>
                <a:schemeClr val="tx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1247061" y="5065977"/>
              <a:ext cx="189975" cy="741325"/>
            </a:xfrm>
            <a:prstGeom prst="rect">
              <a:avLst/>
            </a:prstGeom>
            <a:solidFill>
              <a:schemeClr val="tx1">
                <a:lumMod val="75000"/>
              </a:schemeClr>
            </a:solidFill>
            <a:ln w="76200">
              <a:solidFill>
                <a:schemeClr val="tx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</a:schemeClr>
                </a:solidFill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2454667" y="6293401"/>
            <a:ext cx="1489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1">
                    <a:lumMod val="75000"/>
                  </a:schemeClr>
                </a:solidFill>
              </a:rPr>
              <a:t>Power Off Button</a:t>
            </a:r>
            <a:endParaRPr lang="en-US" b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342325" y="1764268"/>
            <a:ext cx="124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b="1" cap="none" spc="0" dirty="0" smtClean="0">
                <a:ln w="11430">
                  <a:solidFill>
                    <a:srgbClr val="FF0000"/>
                  </a:solidFill>
                </a:ln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Desktop</a:t>
            </a:r>
            <a:endParaRPr lang="en-US" b="1" cap="none" spc="0" dirty="0">
              <a:ln w="11430">
                <a:solidFill>
                  <a:srgbClr val="FF0000"/>
                </a:solidFill>
              </a:ln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743200" y="2438400"/>
            <a:ext cx="3733800" cy="2062103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সাইবার</a:t>
            </a:r>
            <a:r>
              <a:rPr lang="en-US" sz="3200" b="1" dirty="0" smtClean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জগতের</a:t>
            </a:r>
            <a:r>
              <a:rPr lang="en-US" sz="3200" b="1" dirty="0" smtClean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বাহিরে</a:t>
            </a:r>
            <a:r>
              <a:rPr lang="en-US" sz="3200" b="1" dirty="0" smtClean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3200" b="1" dirty="0" smtClean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200" b="1" dirty="0" smtClean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সত্যিকারের</a:t>
            </a:r>
            <a:r>
              <a:rPr lang="en-US" sz="3200" b="1" dirty="0" smtClean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জগ</a:t>
            </a:r>
            <a:r>
              <a:rPr lang="en-US" sz="3200" b="1" dirty="0" smtClean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ৎ </a:t>
            </a:r>
            <a:r>
              <a:rPr lang="en-US" sz="3200" b="1" dirty="0" err="1" smtClean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3200" b="1" dirty="0" smtClean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3200" b="1" dirty="0" smtClean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কথা</a:t>
            </a:r>
            <a:r>
              <a:rPr lang="en-US" sz="3200" b="1" dirty="0" smtClean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ভূললে</a:t>
            </a:r>
            <a:r>
              <a:rPr lang="en-US" sz="3200" b="1" dirty="0" smtClean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চলবে</a:t>
            </a:r>
            <a:r>
              <a:rPr lang="en-US" sz="3200" b="1" dirty="0" smtClean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</a:t>
            </a:r>
            <a:endParaRPr lang="en-US" sz="3200" b="1" dirty="0">
              <a:solidFill>
                <a:srgbClr val="33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218" name="Picture 2" descr="E:\Motiar D. Content\Class Viii\Picture\পাঠ ৫৭\10277717_677595792287566_799768872878723630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76200"/>
            <a:ext cx="2819400" cy="2243217"/>
          </a:xfrm>
          <a:prstGeom prst="ellipse">
            <a:avLst/>
          </a:prstGeom>
          <a:ln w="63500" cap="rnd">
            <a:solidFill>
              <a:srgbClr val="00B0F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E:\Motiar D. Content\Class Viii\Picture\পাঠ ৫৭\1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2743200"/>
            <a:ext cx="2461503" cy="2362200"/>
          </a:xfrm>
          <a:prstGeom prst="ellipse">
            <a:avLst/>
          </a:prstGeom>
          <a:ln w="63500" cap="rnd">
            <a:solidFill>
              <a:srgbClr val="FF33C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E:\Motiar D. Content\Class Viii\Picture\পাঠ ৫৭\adolescent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19417"/>
            <a:ext cx="2310325" cy="2048685"/>
          </a:xfrm>
          <a:prstGeom prst="ellipse">
            <a:avLst/>
          </a:prstGeom>
          <a:ln w="63500" cap="rnd">
            <a:solidFill>
              <a:srgbClr val="00B05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E:\Motiar D. Content\Class Viii\Picture\পাঠ ৫৭\FEATURESHOOT_01-copy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7694" y="4648200"/>
            <a:ext cx="2551029" cy="2209800"/>
          </a:xfrm>
          <a:prstGeom prst="ellipse">
            <a:avLst/>
          </a:prstGeom>
          <a:ln w="63500" cap="rnd">
            <a:solidFill>
              <a:srgbClr val="00206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418525" y="1762780"/>
            <a:ext cx="15250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খেলা</a:t>
            </a:r>
            <a:r>
              <a:rPr lang="en-US" sz="2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করা</a:t>
            </a:r>
            <a:endParaRPr lang="en-US" sz="2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307910" y="4437162"/>
            <a:ext cx="15250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নাটক</a:t>
            </a:r>
            <a:r>
              <a:rPr lang="en-US" sz="28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করা</a:t>
            </a:r>
            <a:endParaRPr lang="en-US" sz="28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96311" y="3733800"/>
            <a:ext cx="19177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আলোচনা</a:t>
            </a:r>
            <a:r>
              <a:rPr lang="en-US" sz="2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করা</a:t>
            </a:r>
            <a:endParaRPr lang="en-US" sz="2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660670" y="4776826"/>
            <a:ext cx="15250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আনন্দ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করা</a:t>
            </a:r>
            <a:endParaRPr lang="en-US" sz="28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60309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24" grpId="0" animBg="1"/>
      <p:bldP spid="24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76500" y="457200"/>
            <a:ext cx="4343400" cy="1015663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দলগত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C:\Users\Motiar\Desktop\11127764_661813060630912_4487636092999423555_n.jpg"/>
          <p:cNvPicPr>
            <a:picLocks noChangeAspect="1" noChangeArrowheads="1"/>
          </p:cNvPicPr>
          <p:nvPr/>
        </p:nvPicPr>
        <p:blipFill rotWithShape="1">
          <a:blip r:embed="rId2"/>
          <a:srcRect b="6212"/>
          <a:stretch/>
        </p:blipFill>
        <p:spPr bwMode="auto">
          <a:xfrm>
            <a:off x="739678" y="304801"/>
            <a:ext cx="1693334" cy="1523999"/>
          </a:xfrm>
          <a:prstGeom prst="ellipse">
            <a:avLst/>
          </a:prstGeom>
          <a:solidFill>
            <a:srgbClr val="0000FF"/>
          </a:solidFill>
          <a:ln w="63500" cap="rnd">
            <a:solidFill>
              <a:srgbClr val="7030A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628650" y="4648198"/>
            <a:ext cx="7620000" cy="132343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Wingdings"/>
              </a:rPr>
              <a:t>ইন্টারনেট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Wingdings"/>
              </a:rPr>
              <a:t>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Wingdings"/>
              </a:rPr>
              <a:t>ব্যবহারকারী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Wingdings"/>
              </a:rPr>
              <a:t>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Wingdings"/>
              </a:rPr>
              <a:t>একজন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Wingdings"/>
              </a:rPr>
              <a:t>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Wingdings"/>
              </a:rPr>
              <a:t>মানুষের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Wingdings"/>
              </a:rPr>
              <a:t> </a:t>
            </a:r>
          </a:p>
          <a:p>
            <a:pPr algn="ctr"/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Wingdings"/>
              </a:rPr>
              <a:t>দিনলিপি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Wingdings"/>
              </a:rPr>
              <a:t>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Wingdings"/>
              </a:rPr>
              <a:t>লেখ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Wingdings"/>
              </a:rPr>
              <a:t>।</a:t>
            </a:r>
            <a:endParaRPr lang="en-US" sz="48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194" name="Picture 2" descr="E:\Motiar D. Content\Class Viii\Picture\পাঠ ৫৭\52ee9568c5dec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828801"/>
            <a:ext cx="4762500" cy="2514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4411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75839" y="2009601"/>
            <a:ext cx="6458361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spc="50" dirty="0" smtClean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যন্ত্রটির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কারণে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ইন্টারনেটের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সহজ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হয়েছে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2400" spc="50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9656" y="2590800"/>
            <a:ext cx="2576944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ক. 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7887" y="3182257"/>
            <a:ext cx="2551014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গ. 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স্মার্ট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ফোন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55633" y="3182256"/>
            <a:ext cx="2378567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ঘ.</a:t>
            </a:r>
            <a:r>
              <a:rPr lang="bn-BD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ট্যাব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55634" y="2590800"/>
            <a:ext cx="237856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খ.</a:t>
            </a:r>
            <a:r>
              <a:rPr lang="bn-BD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ল্যাপটপ</a:t>
            </a:r>
            <a:endParaRPr lang="bn-BD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475838" y="2668970"/>
            <a:ext cx="673651" cy="272037"/>
            <a:chOff x="5717597" y="1752600"/>
            <a:chExt cx="680605" cy="609600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5791200" y="1752600"/>
              <a:ext cx="533400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V="1">
              <a:off x="5717597" y="1752600"/>
              <a:ext cx="680605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/>
          <p:nvPr/>
        </p:nvGrpSpPr>
        <p:grpSpPr>
          <a:xfrm>
            <a:off x="381000" y="3124200"/>
            <a:ext cx="935819" cy="381024"/>
            <a:chOff x="7086600" y="4953652"/>
            <a:chExt cx="1037453" cy="914400"/>
          </a:xfrm>
        </p:grpSpPr>
        <p:cxnSp>
          <p:nvCxnSpPr>
            <p:cNvPr id="12" name="Straight Connector 11"/>
            <p:cNvCxnSpPr/>
            <p:nvPr/>
          </p:nvCxnSpPr>
          <p:spPr>
            <a:xfrm flipH="1">
              <a:off x="7355126" y="4953652"/>
              <a:ext cx="768927" cy="914400"/>
            </a:xfrm>
            <a:prstGeom prst="line">
              <a:avLst/>
            </a:prstGeom>
            <a:ln w="825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7086600" y="5410852"/>
              <a:ext cx="268526" cy="408058"/>
            </a:xfrm>
            <a:prstGeom prst="line">
              <a:avLst/>
            </a:prstGeom>
            <a:ln w="825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>
            <a:off x="3733800" y="304800"/>
            <a:ext cx="1727258" cy="1593974"/>
            <a:chOff x="4717473" y="948667"/>
            <a:chExt cx="3023434" cy="2860964"/>
          </a:xfrm>
        </p:grpSpPr>
        <p:sp>
          <p:nvSpPr>
            <p:cNvPr id="15" name="Oval 14"/>
            <p:cNvSpPr/>
            <p:nvPr/>
          </p:nvSpPr>
          <p:spPr>
            <a:xfrm>
              <a:off x="4717473" y="948667"/>
              <a:ext cx="3023434" cy="2860964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274946" y="1642408"/>
              <a:ext cx="1844061" cy="12705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bn-BD" sz="20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উত্তর সঠিক</a:t>
              </a:r>
            </a:p>
            <a:p>
              <a:pPr algn="ctr"/>
              <a:r>
                <a:rPr lang="bn-BD" sz="20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হয়েছে</a:t>
              </a:r>
              <a:endPara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772220" y="387226"/>
            <a:ext cx="1727258" cy="1593974"/>
            <a:chOff x="8225056" y="941740"/>
            <a:chExt cx="3023434" cy="2860964"/>
          </a:xfrm>
        </p:grpSpPr>
        <p:sp>
          <p:nvSpPr>
            <p:cNvPr id="18" name="Oval 17"/>
            <p:cNvSpPr/>
            <p:nvPr/>
          </p:nvSpPr>
          <p:spPr>
            <a:xfrm>
              <a:off x="8225056" y="941740"/>
              <a:ext cx="3023434" cy="2860964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872170" y="1636206"/>
              <a:ext cx="1886148" cy="12705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bn-BD" sz="20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আবার চেষ্টা</a:t>
              </a:r>
            </a:p>
            <a:p>
              <a:pPr algn="ctr"/>
              <a:r>
                <a:rPr lang="bn-BD" sz="20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করি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574686" y="3253303"/>
            <a:ext cx="438801" cy="329064"/>
            <a:chOff x="5717597" y="1752600"/>
            <a:chExt cx="680605" cy="609600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5791200" y="1752600"/>
              <a:ext cx="533400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V="1">
              <a:off x="5717597" y="1752600"/>
              <a:ext cx="680605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/>
          <p:cNvGrpSpPr/>
          <p:nvPr/>
        </p:nvGrpSpPr>
        <p:grpSpPr>
          <a:xfrm>
            <a:off x="4650146" y="2625327"/>
            <a:ext cx="508343" cy="315680"/>
            <a:chOff x="5717597" y="1752600"/>
            <a:chExt cx="680605" cy="609600"/>
          </a:xfrm>
        </p:grpSpPr>
        <p:cxnSp>
          <p:nvCxnSpPr>
            <p:cNvPr id="24" name="Straight Connector 23"/>
            <p:cNvCxnSpPr/>
            <p:nvPr/>
          </p:nvCxnSpPr>
          <p:spPr>
            <a:xfrm>
              <a:off x="5791200" y="1752600"/>
              <a:ext cx="533400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V="1">
              <a:off x="5717597" y="1752600"/>
              <a:ext cx="680605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/>
          <p:nvPr/>
        </p:nvSpPr>
        <p:spPr>
          <a:xfrm>
            <a:off x="762000" y="609600"/>
            <a:ext cx="266700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spc="150" dirty="0" smtClean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 </a:t>
            </a:r>
            <a:r>
              <a:rPr lang="bn-BD" sz="4400" spc="150" dirty="0" smtClean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effectLst>
                <a:glow rad="101600">
                  <a:srgbClr val="FFFF00">
                    <a:alpha val="60000"/>
                  </a:srgbClr>
                </a:glow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87925" y="3810000"/>
            <a:ext cx="6546275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2</a:t>
            </a:r>
            <a:r>
              <a:rPr lang="bn-BD" sz="2400" dirty="0" smtClean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গাড়ীতে</a:t>
            </a: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পথ</a:t>
            </a: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দেখানোর</a:t>
            </a: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লাগানো</a:t>
            </a: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dirty="0" err="1" smtClean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2400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86844" y="4426464"/>
            <a:ext cx="2588712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ক.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মোবাইল</a:t>
            </a:r>
            <a:endParaRPr lang="en-US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33734" y="4419600"/>
            <a:ext cx="2249921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</a:t>
            </a:r>
            <a:endParaRPr lang="en-US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736608" y="5087657"/>
            <a:ext cx="2247845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ঘ.</a:t>
            </a:r>
            <a:r>
              <a:rPr lang="bn-BD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এজিপি</a:t>
            </a:r>
            <a:endParaRPr lang="en-US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00056" y="5120995"/>
            <a:ext cx="257657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bn-BD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জিপিএস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493483" y="4457806"/>
            <a:ext cx="544793" cy="361904"/>
            <a:chOff x="5717597" y="1752600"/>
            <a:chExt cx="680605" cy="609600"/>
          </a:xfrm>
        </p:grpSpPr>
        <p:cxnSp>
          <p:nvCxnSpPr>
            <p:cNvPr id="33" name="Straight Connector 32"/>
            <p:cNvCxnSpPr/>
            <p:nvPr/>
          </p:nvCxnSpPr>
          <p:spPr>
            <a:xfrm>
              <a:off x="5791200" y="1752600"/>
              <a:ext cx="533400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V="1">
              <a:off x="5717597" y="1752600"/>
              <a:ext cx="680605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457200" y="5029200"/>
            <a:ext cx="779433" cy="458568"/>
            <a:chOff x="7086600" y="4953652"/>
            <a:chExt cx="1037453" cy="914400"/>
          </a:xfrm>
        </p:grpSpPr>
        <p:cxnSp>
          <p:nvCxnSpPr>
            <p:cNvPr id="36" name="Straight Connector 35"/>
            <p:cNvCxnSpPr/>
            <p:nvPr/>
          </p:nvCxnSpPr>
          <p:spPr>
            <a:xfrm flipH="1">
              <a:off x="7355126" y="4953652"/>
              <a:ext cx="768927" cy="914400"/>
            </a:xfrm>
            <a:prstGeom prst="line">
              <a:avLst/>
            </a:prstGeom>
            <a:ln w="825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7086600" y="5410852"/>
              <a:ext cx="268526" cy="408058"/>
            </a:xfrm>
            <a:prstGeom prst="line">
              <a:avLst/>
            </a:prstGeom>
            <a:ln w="825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/>
          <p:cNvGrpSpPr/>
          <p:nvPr/>
        </p:nvGrpSpPr>
        <p:grpSpPr>
          <a:xfrm>
            <a:off x="4807525" y="5126162"/>
            <a:ext cx="393519" cy="361606"/>
            <a:chOff x="5717597" y="1752600"/>
            <a:chExt cx="680605" cy="609600"/>
          </a:xfrm>
        </p:grpSpPr>
        <p:cxnSp>
          <p:nvCxnSpPr>
            <p:cNvPr id="39" name="Straight Connector 38"/>
            <p:cNvCxnSpPr/>
            <p:nvPr/>
          </p:nvCxnSpPr>
          <p:spPr>
            <a:xfrm>
              <a:off x="5791200" y="1752600"/>
              <a:ext cx="533400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flipV="1">
              <a:off x="5717597" y="1752600"/>
              <a:ext cx="680605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/>
          <p:cNvGrpSpPr/>
          <p:nvPr/>
        </p:nvGrpSpPr>
        <p:grpSpPr>
          <a:xfrm>
            <a:off x="4648200" y="4405842"/>
            <a:ext cx="411923" cy="242358"/>
            <a:chOff x="5717597" y="1752600"/>
            <a:chExt cx="680605" cy="609600"/>
          </a:xfrm>
        </p:grpSpPr>
        <p:cxnSp>
          <p:nvCxnSpPr>
            <p:cNvPr id="42" name="Straight Connector 41"/>
            <p:cNvCxnSpPr/>
            <p:nvPr/>
          </p:nvCxnSpPr>
          <p:spPr>
            <a:xfrm>
              <a:off x="5791200" y="1752600"/>
              <a:ext cx="533400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flipV="1">
              <a:off x="5717597" y="1752600"/>
              <a:ext cx="680605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/>
          <p:cNvGrpSpPr/>
          <p:nvPr/>
        </p:nvGrpSpPr>
        <p:grpSpPr>
          <a:xfrm>
            <a:off x="3772220" y="360770"/>
            <a:ext cx="1727258" cy="1593974"/>
            <a:chOff x="4717473" y="948667"/>
            <a:chExt cx="3023434" cy="2860964"/>
          </a:xfrm>
        </p:grpSpPr>
        <p:sp>
          <p:nvSpPr>
            <p:cNvPr id="45" name="Oval 44"/>
            <p:cNvSpPr/>
            <p:nvPr/>
          </p:nvSpPr>
          <p:spPr>
            <a:xfrm>
              <a:off x="4717473" y="948667"/>
              <a:ext cx="3023434" cy="2860964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274946" y="1642408"/>
              <a:ext cx="1844061" cy="12705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bn-BD" sz="20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উত্তর সঠিক</a:t>
              </a:r>
            </a:p>
            <a:p>
              <a:pPr algn="ctr"/>
              <a:r>
                <a:rPr lang="bn-BD" sz="20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হয়েছে</a:t>
              </a:r>
              <a:endPara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753816" y="359517"/>
            <a:ext cx="1727258" cy="1593974"/>
            <a:chOff x="8225056" y="941740"/>
            <a:chExt cx="3023434" cy="2860964"/>
          </a:xfrm>
        </p:grpSpPr>
        <p:sp>
          <p:nvSpPr>
            <p:cNvPr id="48" name="Oval 47"/>
            <p:cNvSpPr/>
            <p:nvPr/>
          </p:nvSpPr>
          <p:spPr>
            <a:xfrm>
              <a:off x="8225056" y="941740"/>
              <a:ext cx="3023434" cy="2860964"/>
            </a:xfrm>
            <a:prstGeom prst="ellipse">
              <a:avLst/>
            </a:prstGeom>
            <a:solidFill>
              <a:srgbClr val="FF000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8872170" y="1636206"/>
              <a:ext cx="1886148" cy="12705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bn-BD" sz="20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আবার চেষ্টা</a:t>
              </a:r>
            </a:p>
            <a:p>
              <a:pPr algn="ctr"/>
              <a:r>
                <a:rPr lang="bn-BD" sz="20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করি</a:t>
              </a:r>
            </a:p>
          </p:txBody>
        </p:sp>
      </p:grpSp>
      <p:sp>
        <p:nvSpPr>
          <p:cNvPr id="50" name="Rectangle 49"/>
          <p:cNvSpPr/>
          <p:nvPr/>
        </p:nvSpPr>
        <p:spPr>
          <a:xfrm>
            <a:off x="3505200" y="6400800"/>
            <a:ext cx="21336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93483" y="5715000"/>
            <a:ext cx="6974117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বাড়িতে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কাজে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দাও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4290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8"/>
                                            </p:cond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"/>
                                            </p:cond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1"/>
                                            </p:cond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6"/>
                                            </p:cond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4"/>
                                            </p:cond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9"/>
                                            </p:cond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0"/>
                                            </p:cond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5"/>
                                            </p:cond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3"/>
                                            </p:cond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8"/>
                                            </p:cond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6"/>
                                            </p:cond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1"/>
                                            </p:cond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947862" y="609897"/>
            <a:ext cx="5638800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bn-BD" sz="5400" b="1" u="sng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5400" b="1" u="sng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1000" y="3124200"/>
            <a:ext cx="8610600" cy="76944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দৈনন্দিন</a:t>
            </a:r>
            <a:r>
              <a:rPr lang="en-US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en-US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ব্যবহারের</a:t>
            </a:r>
            <a:r>
              <a:rPr lang="en-US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en-US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NikoshBAN" pitchFamily="2" charset="0"/>
                <a:cs typeface="NikoshBAN" pitchFamily="2" charset="0"/>
              </a:rPr>
              <a:t>। </a:t>
            </a:r>
            <a:endParaRPr lang="bn-BD" sz="4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/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E:\MOTIAR\D,contennt Picture 2\home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0"/>
            <a:ext cx="2143125" cy="21431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9240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:\Motiar D. Content\Class Viii\Picture\পাঠ ৫৭\giphy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47800"/>
            <a:ext cx="8610600" cy="2581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" descr="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029076"/>
            <a:ext cx="8229600" cy="2524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3608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0" y="35004"/>
            <a:ext cx="2921000" cy="1336596"/>
          </a:xfrm>
          <a:prstGeom prst="rect">
            <a:avLst/>
          </a:prstGeom>
          <a:noFill/>
        </p:spPr>
        <p:txBody>
          <a:bodyPr wrap="none" rtlCol="0">
            <a:prstTxWarp prst="textInflateTo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IN" sz="4000" b="1" spc="50" dirty="0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কৃতজ্ঞতা স্বীকার </a:t>
            </a:r>
            <a:endParaRPr lang="en-US" sz="4000" b="1" spc="50" dirty="0">
              <a:ln w="1143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3037582"/>
            <a:ext cx="8382000" cy="1077218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solidFill>
                  <a:srgbClr val="005426"/>
                </a:solidFill>
                <a:latin typeface="Nikosh" pitchFamily="2" charset="0"/>
                <a:cs typeface="Nikosh" pitchFamily="2" charset="0"/>
              </a:rPr>
              <a:t>এবং কন্টেন্ট সম্পাদক হিসেবে যাঁদের নির্দেশনা, পরামর্শ ও তত্ত্বাবধানে এই মডেল কন্টেন্ট সমৃদ্ধ হয়েছে তারা হলেন-  </a:t>
            </a:r>
            <a:endParaRPr lang="en-US" sz="3200" dirty="0">
              <a:solidFill>
                <a:srgbClr val="005426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6095" y="4373941"/>
            <a:ext cx="8572500" cy="1815882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solidFill>
                  <a:prstClr val="black"/>
                </a:solidFill>
                <a:latin typeface="Nikosh" pitchFamily="2" charset="0"/>
                <a:cs typeface="Nikosh" pitchFamily="2" charset="0"/>
              </a:rPr>
              <a:t>জনাব মোঃ </a:t>
            </a:r>
            <a:r>
              <a:rPr lang="en-US" sz="2800" b="1" dirty="0" err="1" smtClean="0">
                <a:solidFill>
                  <a:prstClr val="black"/>
                </a:solidFill>
                <a:latin typeface="Nikosh" pitchFamily="2" charset="0"/>
                <a:cs typeface="Nikosh" pitchFamily="2" charset="0"/>
              </a:rPr>
              <a:t>কবির</a:t>
            </a:r>
            <a:r>
              <a:rPr lang="en-US" sz="2800" b="1" dirty="0" smtClean="0">
                <a:solidFill>
                  <a:prstClr val="black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b="1" dirty="0" err="1" smtClean="0">
                <a:solidFill>
                  <a:prstClr val="black"/>
                </a:solidFill>
                <a:latin typeface="Nikosh" pitchFamily="2" charset="0"/>
                <a:cs typeface="Nikosh" pitchFamily="2" charset="0"/>
              </a:rPr>
              <a:t>হোসেন</a:t>
            </a:r>
            <a:r>
              <a:rPr lang="en-US" sz="2800" b="1" dirty="0" smtClean="0">
                <a:solidFill>
                  <a:prstClr val="black"/>
                </a:solidFill>
                <a:latin typeface="Nikosh" pitchFamily="2" charset="0"/>
                <a:cs typeface="Nikosh" pitchFamily="2" charset="0"/>
              </a:rPr>
              <a:t>, </a:t>
            </a:r>
            <a:r>
              <a:rPr lang="en-US" sz="2800" b="1" dirty="0" err="1" smtClean="0">
                <a:solidFill>
                  <a:prstClr val="black"/>
                </a:solidFill>
                <a:latin typeface="Nikosh" pitchFamily="2" charset="0"/>
                <a:cs typeface="Nikosh" pitchFamily="2" charset="0"/>
              </a:rPr>
              <a:t>সহকারী</a:t>
            </a:r>
            <a:r>
              <a:rPr lang="en-US" sz="2800" b="1" dirty="0" smtClean="0">
                <a:solidFill>
                  <a:prstClr val="black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b="1" dirty="0" err="1" smtClean="0">
                <a:solidFill>
                  <a:prstClr val="black"/>
                </a:solidFill>
                <a:latin typeface="Nikosh" pitchFamily="2" charset="0"/>
                <a:cs typeface="Nikosh" pitchFamily="2" charset="0"/>
              </a:rPr>
              <a:t>অধ্যাপক</a:t>
            </a:r>
            <a:r>
              <a:rPr lang="bn-IN" sz="2800" b="1" dirty="0" smtClean="0">
                <a:solidFill>
                  <a:prstClr val="black"/>
                </a:solidFill>
                <a:latin typeface="Nikosh" pitchFamily="2" charset="0"/>
                <a:cs typeface="Nikosh" pitchFamily="2" charset="0"/>
              </a:rPr>
              <a:t>, </a:t>
            </a:r>
            <a:r>
              <a:rPr lang="bn-IN" sz="2800" b="1" dirty="0">
                <a:solidFill>
                  <a:prstClr val="black"/>
                </a:solidFill>
                <a:latin typeface="Nikosh" pitchFamily="2" charset="0"/>
                <a:cs typeface="Nikosh" pitchFamily="2" charset="0"/>
              </a:rPr>
              <a:t>টিটিসি, </a:t>
            </a:r>
            <a:r>
              <a:rPr lang="en-US" sz="2800" b="1" dirty="0" err="1" smtClean="0">
                <a:solidFill>
                  <a:prstClr val="black"/>
                </a:solidFill>
                <a:latin typeface="Nikosh" pitchFamily="2" charset="0"/>
                <a:cs typeface="Nikosh" pitchFamily="2" charset="0"/>
              </a:rPr>
              <a:t>ঢাকা</a:t>
            </a:r>
            <a:endParaRPr lang="bn-IN" sz="2800" b="1" dirty="0">
              <a:solidFill>
                <a:prstClr val="black"/>
              </a:solidFill>
              <a:latin typeface="Nikosh" pitchFamily="2" charset="0"/>
              <a:cs typeface="Nikosh" pitchFamily="2" charset="0"/>
            </a:endParaRPr>
          </a:p>
          <a:p>
            <a:pPr algn="ctr"/>
            <a:r>
              <a:rPr lang="bn-IN" sz="2800" b="1" dirty="0">
                <a:solidFill>
                  <a:prstClr val="black"/>
                </a:solidFill>
                <a:latin typeface="Nikosh" pitchFamily="2" charset="0"/>
                <a:cs typeface="Nikosh" pitchFamily="2" charset="0"/>
              </a:rPr>
              <a:t>জনাব </a:t>
            </a:r>
            <a:r>
              <a:rPr lang="bn-IN" sz="2800" b="1" dirty="0" smtClean="0">
                <a:solidFill>
                  <a:prstClr val="black"/>
                </a:solidFill>
                <a:latin typeface="Nikosh" pitchFamily="2" charset="0"/>
                <a:cs typeface="Nikosh" pitchFamily="2" charset="0"/>
              </a:rPr>
              <a:t>মোঃ</a:t>
            </a:r>
            <a:r>
              <a:rPr lang="en-US" sz="2800" b="1" dirty="0" smtClean="0">
                <a:solidFill>
                  <a:prstClr val="black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b="1" dirty="0" err="1" smtClean="0">
                <a:solidFill>
                  <a:prstClr val="black"/>
                </a:solidFill>
                <a:latin typeface="Nikosh" pitchFamily="2" charset="0"/>
                <a:cs typeface="Nikosh" pitchFamily="2" charset="0"/>
              </a:rPr>
              <a:t>আহসানুল</a:t>
            </a:r>
            <a:r>
              <a:rPr lang="en-US" sz="2800" b="1" dirty="0" smtClean="0">
                <a:solidFill>
                  <a:prstClr val="black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b="1" dirty="0" err="1" smtClean="0">
                <a:solidFill>
                  <a:prstClr val="black"/>
                </a:solidFill>
                <a:latin typeface="Nikosh" pitchFamily="2" charset="0"/>
                <a:cs typeface="Nikosh" pitchFamily="2" charset="0"/>
              </a:rPr>
              <a:t>আরেফিন</a:t>
            </a:r>
            <a:r>
              <a:rPr lang="en-US" sz="2800" b="1" dirty="0" smtClean="0">
                <a:solidFill>
                  <a:prstClr val="black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b="1" dirty="0" err="1" smtClean="0">
                <a:solidFill>
                  <a:prstClr val="black"/>
                </a:solidFill>
                <a:latin typeface="Nikosh" pitchFamily="2" charset="0"/>
                <a:cs typeface="Nikosh" pitchFamily="2" charset="0"/>
              </a:rPr>
              <a:t>চৌধুরী</a:t>
            </a:r>
            <a:r>
              <a:rPr lang="bn-IN" sz="2800" b="1" dirty="0" smtClean="0">
                <a:solidFill>
                  <a:prstClr val="black"/>
                </a:solidFill>
                <a:latin typeface="Nikosh" pitchFamily="2" charset="0"/>
                <a:cs typeface="Nikosh" pitchFamily="2" charset="0"/>
              </a:rPr>
              <a:t>,</a:t>
            </a:r>
            <a:r>
              <a:rPr lang="en-US" sz="2800" b="1" dirty="0" smtClean="0">
                <a:solidFill>
                  <a:prstClr val="black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bn-IN" sz="2800" b="1" dirty="0" smtClean="0">
                <a:solidFill>
                  <a:prstClr val="black"/>
                </a:solidFill>
                <a:latin typeface="Nikosh" pitchFamily="2" charset="0"/>
                <a:cs typeface="Nikosh" pitchFamily="2" charset="0"/>
              </a:rPr>
              <a:t>সহকারি </a:t>
            </a:r>
            <a:r>
              <a:rPr lang="bn-IN" sz="2800" b="1" dirty="0">
                <a:solidFill>
                  <a:prstClr val="black"/>
                </a:solidFill>
                <a:latin typeface="Nikosh" pitchFamily="2" charset="0"/>
                <a:cs typeface="Nikosh" pitchFamily="2" charset="0"/>
              </a:rPr>
              <a:t>অধ্যাপক, টিটিসি, </a:t>
            </a:r>
            <a:r>
              <a:rPr lang="en-US" sz="2800" b="1" dirty="0" err="1" smtClean="0">
                <a:solidFill>
                  <a:prstClr val="black"/>
                </a:solidFill>
                <a:latin typeface="Nikosh" pitchFamily="2" charset="0"/>
                <a:cs typeface="Nikosh" pitchFamily="2" charset="0"/>
              </a:rPr>
              <a:t>পাবনা</a:t>
            </a:r>
            <a:endParaRPr lang="en-US" sz="2800" b="1" dirty="0" smtClean="0">
              <a:solidFill>
                <a:prstClr val="black"/>
              </a:solidFill>
              <a:latin typeface="Nikosh" pitchFamily="2" charset="0"/>
              <a:cs typeface="Nikosh" pitchFamily="2" charset="0"/>
            </a:endParaRPr>
          </a:p>
          <a:p>
            <a:pPr algn="ctr"/>
            <a:r>
              <a:rPr lang="bn-BD" sz="2800" b="1" dirty="0">
                <a:solidFill>
                  <a:prstClr val="black"/>
                </a:solidFill>
                <a:latin typeface="Nikosh" pitchFamily="2" charset="0"/>
                <a:cs typeface="Nikosh" pitchFamily="2" charset="0"/>
              </a:rPr>
              <a:t>জনাব মির্জা মোঃ দিদারুল আ</a:t>
            </a:r>
            <a:r>
              <a:rPr lang="en-US" sz="2800" b="1" dirty="0" err="1">
                <a:solidFill>
                  <a:prstClr val="black"/>
                </a:solidFill>
                <a:latin typeface="Nikosh" pitchFamily="2" charset="0"/>
                <a:cs typeface="Nikosh" pitchFamily="2" charset="0"/>
              </a:rPr>
              <a:t>নাম</a:t>
            </a:r>
            <a:r>
              <a:rPr lang="bn-BD" sz="2800" b="1" dirty="0">
                <a:solidFill>
                  <a:prstClr val="black"/>
                </a:solidFill>
                <a:latin typeface="Nikosh" pitchFamily="2" charset="0"/>
                <a:cs typeface="Nikosh" pitchFamily="2" charset="0"/>
              </a:rPr>
              <a:t>, </a:t>
            </a:r>
            <a:r>
              <a:rPr lang="en-US" sz="2800" b="1" dirty="0" err="1">
                <a:solidFill>
                  <a:prstClr val="black"/>
                </a:solidFill>
                <a:latin typeface="Nikosh" pitchFamily="2" charset="0"/>
                <a:cs typeface="Nikosh" pitchFamily="2" charset="0"/>
              </a:rPr>
              <a:t>প্রভাষক</a:t>
            </a:r>
            <a:r>
              <a:rPr lang="bn-BD" sz="2800" b="1" dirty="0">
                <a:solidFill>
                  <a:prstClr val="black"/>
                </a:solidFill>
                <a:latin typeface="Nikosh" pitchFamily="2" charset="0"/>
                <a:cs typeface="Nikosh" pitchFamily="2" charset="0"/>
              </a:rPr>
              <a:t>, টিটিসি, </a:t>
            </a:r>
            <a:r>
              <a:rPr lang="bn-BD" sz="2800" b="1" dirty="0" smtClean="0">
                <a:solidFill>
                  <a:prstClr val="black"/>
                </a:solidFill>
                <a:latin typeface="Nikosh" pitchFamily="2" charset="0"/>
                <a:cs typeface="Nikosh" pitchFamily="2" charset="0"/>
              </a:rPr>
              <a:t>ঢাকা</a:t>
            </a:r>
            <a:endParaRPr lang="en-US" sz="2800" b="1" dirty="0" smtClean="0">
              <a:solidFill>
                <a:prstClr val="black"/>
              </a:solidFill>
              <a:latin typeface="Nikosh" pitchFamily="2" charset="0"/>
              <a:cs typeface="Nikosh" pitchFamily="2" charset="0"/>
            </a:endParaRPr>
          </a:p>
          <a:p>
            <a:pPr algn="ctr"/>
            <a:r>
              <a:rPr lang="en-US" sz="2800" b="1" dirty="0" err="1" smtClean="0">
                <a:solidFill>
                  <a:prstClr val="black"/>
                </a:solidFill>
                <a:latin typeface="Nikosh" pitchFamily="2" charset="0"/>
                <a:cs typeface="Nikosh" pitchFamily="2" charset="0"/>
              </a:rPr>
              <a:t>জনাব</a:t>
            </a:r>
            <a:r>
              <a:rPr lang="en-US" sz="2800" b="1" dirty="0" smtClean="0">
                <a:solidFill>
                  <a:prstClr val="black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b="1" dirty="0" err="1" smtClean="0">
                <a:solidFill>
                  <a:prstClr val="black"/>
                </a:solidFill>
                <a:latin typeface="Nikosh" pitchFamily="2" charset="0"/>
                <a:cs typeface="Nikosh" pitchFamily="2" charset="0"/>
              </a:rPr>
              <a:t>মো</a:t>
            </a:r>
            <a:r>
              <a:rPr lang="en-US" sz="2800" b="1" dirty="0" smtClean="0">
                <a:solidFill>
                  <a:prstClr val="black"/>
                </a:solidFill>
                <a:latin typeface="Nikosh" pitchFamily="2" charset="0"/>
                <a:cs typeface="Nikosh" pitchFamily="2" charset="0"/>
              </a:rPr>
              <a:t>. </a:t>
            </a:r>
            <a:r>
              <a:rPr lang="en-US" sz="2800" b="1" dirty="0" err="1" smtClean="0">
                <a:solidFill>
                  <a:prstClr val="black"/>
                </a:solidFill>
                <a:latin typeface="Nikosh" pitchFamily="2" charset="0"/>
                <a:cs typeface="Nikosh" pitchFamily="2" charset="0"/>
              </a:rPr>
              <a:t>সাজ্জাদ</a:t>
            </a:r>
            <a:r>
              <a:rPr lang="en-US" sz="2800" b="1" dirty="0" smtClean="0">
                <a:solidFill>
                  <a:prstClr val="black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b="1" dirty="0" err="1" smtClean="0">
                <a:solidFill>
                  <a:prstClr val="black"/>
                </a:solidFill>
                <a:latin typeface="Nikosh" pitchFamily="2" charset="0"/>
                <a:cs typeface="Nikosh" pitchFamily="2" charset="0"/>
              </a:rPr>
              <a:t>হোসেন</a:t>
            </a:r>
            <a:r>
              <a:rPr lang="en-US" sz="2800" b="1" dirty="0" smtClean="0">
                <a:solidFill>
                  <a:prstClr val="black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b="1" dirty="0" err="1" smtClean="0">
                <a:solidFill>
                  <a:prstClr val="black"/>
                </a:solidFill>
                <a:latin typeface="Nikosh" pitchFamily="2" charset="0"/>
                <a:cs typeface="Nikosh" pitchFamily="2" charset="0"/>
              </a:rPr>
              <a:t>খান</a:t>
            </a:r>
            <a:r>
              <a:rPr lang="en-US" sz="2800" b="1" dirty="0" smtClean="0">
                <a:solidFill>
                  <a:prstClr val="black"/>
                </a:solidFill>
                <a:latin typeface="Nikosh" pitchFamily="2" charset="0"/>
                <a:cs typeface="Nikosh" pitchFamily="2" charset="0"/>
              </a:rPr>
              <a:t>, </a:t>
            </a:r>
            <a:r>
              <a:rPr lang="en-US" sz="2800" b="1" dirty="0" err="1" smtClean="0">
                <a:solidFill>
                  <a:prstClr val="black"/>
                </a:solidFill>
                <a:latin typeface="Nikosh" pitchFamily="2" charset="0"/>
                <a:cs typeface="Nikosh" pitchFamily="2" charset="0"/>
              </a:rPr>
              <a:t>প্রভাষক</a:t>
            </a:r>
            <a:r>
              <a:rPr lang="en-US" sz="2800" b="1" dirty="0" smtClean="0">
                <a:solidFill>
                  <a:prstClr val="black"/>
                </a:solidFill>
                <a:latin typeface="Nikosh" pitchFamily="2" charset="0"/>
                <a:cs typeface="Nikosh" pitchFamily="2" charset="0"/>
              </a:rPr>
              <a:t> (</a:t>
            </a:r>
            <a:r>
              <a:rPr lang="en-US" sz="2800" b="1" dirty="0" err="1" smtClean="0">
                <a:solidFill>
                  <a:prstClr val="black"/>
                </a:solidFill>
                <a:latin typeface="Nikosh" pitchFamily="2" charset="0"/>
                <a:cs typeface="Nikosh" pitchFamily="2" charset="0"/>
              </a:rPr>
              <a:t>শিক্ষা</a:t>
            </a:r>
            <a:r>
              <a:rPr lang="en-US" sz="2800" b="1" dirty="0" smtClean="0">
                <a:solidFill>
                  <a:prstClr val="black"/>
                </a:solidFill>
                <a:latin typeface="Nikosh" pitchFamily="2" charset="0"/>
                <a:cs typeface="Nikosh" pitchFamily="2" charset="0"/>
              </a:rPr>
              <a:t>), </a:t>
            </a:r>
            <a:r>
              <a:rPr lang="en-US" sz="2800" b="1" dirty="0" err="1" smtClean="0">
                <a:solidFill>
                  <a:prstClr val="black"/>
                </a:solidFill>
                <a:latin typeface="Nikosh" pitchFamily="2" charset="0"/>
                <a:cs typeface="Nikosh" pitchFamily="2" charset="0"/>
              </a:rPr>
              <a:t>টিটিসি</a:t>
            </a:r>
            <a:r>
              <a:rPr lang="en-US" sz="2800" b="1" dirty="0" smtClean="0">
                <a:solidFill>
                  <a:prstClr val="black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b="1" dirty="0" err="1" smtClean="0">
                <a:solidFill>
                  <a:prstClr val="black"/>
                </a:solidFill>
                <a:latin typeface="Nikosh" pitchFamily="2" charset="0"/>
                <a:cs typeface="Nikosh" pitchFamily="2" charset="0"/>
              </a:rPr>
              <a:t>খুলনা</a:t>
            </a:r>
            <a:endParaRPr lang="bn-BD" sz="2800" b="1" dirty="0">
              <a:solidFill>
                <a:prstClr val="black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676400"/>
            <a:ext cx="8212282" cy="1200329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solidFill>
                  <a:srgbClr val="003300"/>
                </a:solidFill>
                <a:latin typeface="Nikosh" pitchFamily="2" charset="0"/>
                <a:cs typeface="Nikosh" pitchFamily="2" charset="0"/>
              </a:rPr>
              <a:t>শিক্ষা মন্ত্রণালয়, মাউশি, এনসিটিবি ও এটুআই-এর সংশ্লিষ্ট কর্মকর্তাবৃন্দ </a:t>
            </a:r>
            <a:endParaRPr lang="en-US" sz="3600" dirty="0">
              <a:solidFill>
                <a:srgbClr val="003300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6535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971</TotalTime>
  <Words>664</Words>
  <Application>Microsoft Office PowerPoint</Application>
  <PresentationFormat>On-screen Show (4:3)</PresentationFormat>
  <Paragraphs>119</Paragraphs>
  <Slides>25</Slides>
  <Notes>8</Notes>
  <HiddenSlides>1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Motiar</dc:creator>
  <cp:lastModifiedBy>user</cp:lastModifiedBy>
  <cp:revision>123</cp:revision>
  <dcterms:created xsi:type="dcterms:W3CDTF">2015-05-08T03:56:36Z</dcterms:created>
  <dcterms:modified xsi:type="dcterms:W3CDTF">2016-08-09T15:43:30Z</dcterms:modified>
</cp:coreProperties>
</file>